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8715436" cy="5016758"/>
          </a:xfrm>
          <a:prstGeom prst="rect">
            <a:avLst/>
          </a:prstGeom>
        </p:spPr>
        <p:txBody>
          <a:bodyPr wrap="square">
            <a:spAutoFit/>
          </a:bodyPr>
          <a:lstStyle/>
          <a:p>
            <a:r>
              <a:rPr lang="en-US" sz="8000" b="1" dirty="0" smtClean="0">
                <a:latin typeface="Times New Roman" pitchFamily="18" charset="0"/>
                <a:cs typeface="Times New Roman" pitchFamily="18" charset="0"/>
              </a:rPr>
              <a:t>          </a:t>
            </a:r>
            <a:r>
              <a:rPr lang="kk-KZ" sz="8000" b="1" dirty="0" smtClean="0">
                <a:latin typeface="Times New Roman" pitchFamily="18" charset="0"/>
                <a:cs typeface="Times New Roman" pitchFamily="18" charset="0"/>
              </a:rPr>
              <a:t>2-дәріс:</a:t>
            </a:r>
            <a:endParaRPr lang="en-US" sz="8000" b="1" dirty="0" smtClean="0">
              <a:latin typeface="Times New Roman" pitchFamily="18" charset="0"/>
              <a:cs typeface="Times New Roman" pitchFamily="18" charset="0"/>
            </a:endParaRPr>
          </a:p>
          <a:p>
            <a:r>
              <a:rPr lang="kk-KZ" sz="8000" b="1" dirty="0" smtClean="0">
                <a:latin typeface="Times New Roman" pitchFamily="18" charset="0"/>
                <a:cs typeface="Times New Roman" pitchFamily="18" charset="0"/>
              </a:rPr>
              <a:t> </a:t>
            </a:r>
            <a:r>
              <a:rPr lang="kk-KZ" sz="8000" b="1" dirty="0" smtClean="0">
                <a:solidFill>
                  <a:srgbClr val="FF0000"/>
                </a:solidFill>
                <a:latin typeface="Times New Roman" pitchFamily="18" charset="0"/>
                <a:cs typeface="Times New Roman" pitchFamily="18" charset="0"/>
              </a:rPr>
              <a:t>Андрагогиканың пәні, нысаны  </a:t>
            </a:r>
            <a:r>
              <a:rPr lang="kk-KZ" sz="8000" b="1" dirty="0" smtClean="0">
                <a:solidFill>
                  <a:srgbClr val="FF0000"/>
                </a:solidFill>
                <a:latin typeface="Times New Roman" pitchFamily="18" charset="0"/>
                <a:cs typeface="Times New Roman" pitchFamily="18" charset="0"/>
              </a:rPr>
              <a:t>категориялары</a:t>
            </a:r>
            <a:r>
              <a:rPr lang="en-US" sz="8000" b="1" dirty="0" smtClean="0">
                <a:solidFill>
                  <a:srgbClr val="FF0000"/>
                </a:solidFill>
                <a:latin typeface="Times New Roman" pitchFamily="18" charset="0"/>
                <a:cs typeface="Times New Roman" pitchFamily="18" charset="0"/>
              </a:rPr>
              <a:t> </a:t>
            </a:r>
            <a:endParaRPr lang="ru-RU" sz="8000" b="1" dirty="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643998" cy="6494085"/>
          </a:xfrm>
          <a:prstGeom prst="rect">
            <a:avLst/>
          </a:prstGeom>
        </p:spPr>
        <p:txBody>
          <a:bodyPr wrap="square">
            <a:spAutoFit/>
          </a:bodyPr>
          <a:lstStyle/>
          <a:p>
            <a:r>
              <a:rPr lang="ru-RU" sz="3200" b="1" dirty="0" err="1" smtClean="0">
                <a:solidFill>
                  <a:srgbClr val="FF0000"/>
                </a:solidFill>
                <a:latin typeface="Times New Roman" pitchFamily="18" charset="0"/>
                <a:cs typeface="Times New Roman" pitchFamily="18" charset="0"/>
              </a:rPr>
              <a:t>Андрагогиканың</a:t>
            </a:r>
            <a:r>
              <a:rPr lang="ru-RU" sz="3200" b="1" dirty="0" err="1" smtClean="0">
                <a:latin typeface="Times New Roman" pitchFamily="18" charset="0"/>
                <a:cs typeface="Times New Roman" pitchFamily="18" charset="0"/>
              </a:rPr>
              <a:t> өзіне тән зерттеу</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пәні үздіксіз білім</a:t>
            </a:r>
            <a:r>
              <a:rPr lang="ru-RU" sz="3200" b="1" dirty="0" smtClean="0">
                <a:latin typeface="Times New Roman" pitchFamily="18" charset="0"/>
                <a:cs typeface="Times New Roman" pitchFamily="18" charset="0"/>
              </a:rPr>
              <a:t> беру </a:t>
            </a:r>
            <a:r>
              <a:rPr lang="ru-RU" sz="3200" b="1" dirty="0" err="1" smtClean="0">
                <a:latin typeface="Times New Roman" pitchFamily="18" charset="0"/>
                <a:cs typeface="Times New Roman" pitchFamily="18" charset="0"/>
              </a:rPr>
              <a:t>аясында</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ересек</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адамдарды</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оқыту теориясы</a:t>
            </a:r>
            <a:r>
              <a:rPr lang="ru-RU" sz="3200" b="1" dirty="0" smtClean="0">
                <a:latin typeface="Times New Roman" pitchFamily="18" charset="0"/>
                <a:cs typeface="Times New Roman" pitchFamily="18" charset="0"/>
              </a:rPr>
              <a:t> мен </a:t>
            </a:r>
            <a:r>
              <a:rPr lang="ru-RU" sz="3200" b="1" dirty="0" err="1" smtClean="0">
                <a:latin typeface="Times New Roman" pitchFamily="18" charset="0"/>
                <a:cs typeface="Times New Roman" pitchFamily="18" charset="0"/>
              </a:rPr>
              <a:t>әдістемесі</a:t>
            </a:r>
            <a:r>
              <a:rPr lang="en-US" sz="3200" b="1" dirty="0" smtClean="0">
                <a:latin typeface="Times New Roman" pitchFamily="18" charset="0"/>
                <a:cs typeface="Times New Roman" pitchFamily="18" charset="0"/>
              </a:rPr>
              <a:t> </a:t>
            </a:r>
            <a:r>
              <a:rPr lang="kk-KZ" sz="3200" b="1" dirty="0" smtClean="0">
                <a:latin typeface="Times New Roman" pitchFamily="18" charset="0"/>
                <a:cs typeface="Times New Roman" pitchFamily="18" charset="0"/>
              </a:rPr>
              <a:t>болса, </a:t>
            </a:r>
            <a:r>
              <a:rPr lang="ru-RU" sz="3200" b="1" dirty="0" err="1" smtClean="0">
                <a:solidFill>
                  <a:srgbClr val="FF0000"/>
                </a:solidFill>
                <a:latin typeface="Times New Roman" pitchFamily="18" charset="0"/>
                <a:cs typeface="Times New Roman" pitchFamily="18" charset="0"/>
              </a:rPr>
              <a:t>Андрагогиканың</a:t>
            </a:r>
            <a:r>
              <a:rPr lang="ru-RU" sz="3200" b="1" dirty="0" err="1"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нысаны</a:t>
            </a:r>
            <a:r>
              <a:rPr lang="ru-RU" sz="3200" b="1" dirty="0" smtClean="0">
                <a:latin typeface="Times New Roman" pitchFamily="18" charset="0"/>
                <a:cs typeface="Times New Roman" pitchFamily="18" charset="0"/>
              </a:rPr>
              <a:t> – </a:t>
            </a:r>
            <a:r>
              <a:rPr lang="ru-RU" sz="3200" b="1" dirty="0" err="1" smtClean="0">
                <a:latin typeface="Times New Roman" pitchFamily="18" charset="0"/>
                <a:cs typeface="Times New Roman" pitchFamily="18" charset="0"/>
              </a:rPr>
              <a:t>ересектердің білім</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алу</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үрдісі болып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табылады</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Үрдіс </a:t>
            </a:r>
            <a:r>
              <a:rPr lang="ru-RU" sz="3200" b="1" dirty="0" err="1" smtClean="0">
                <a:latin typeface="Times New Roman" pitchFamily="18" charset="0"/>
                <a:cs typeface="Times New Roman" pitchFamily="18" charset="0"/>
              </a:rPr>
              <a:t>логикасы</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ересек</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адамдардың әр түрлі категориялары</a:t>
            </a:r>
            <a:r>
              <a:rPr lang="ru-RU" sz="3200" b="1" dirty="0" smtClean="0">
                <a:latin typeface="Times New Roman" pitchFamily="18" charset="0"/>
                <a:cs typeface="Times New Roman" pitchFamily="18" charset="0"/>
              </a:rPr>
              <a:t> мен </a:t>
            </a:r>
            <a:r>
              <a:rPr lang="ru-RU" sz="3200" b="1" dirty="0" err="1" smtClean="0">
                <a:latin typeface="Times New Roman" pitchFamily="18" charset="0"/>
                <a:cs typeface="Times New Roman" pitchFamily="18" charset="0"/>
              </a:rPr>
              <a:t>топтарын</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оқытуға қатысты қажетті мәліметтерді іріктеудің теориялық негізін</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қалыптастыруды талап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етеді</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Мұндағы басты</a:t>
            </a:r>
            <a:r>
              <a:rPr lang="ru-RU" sz="3200" b="1" dirty="0" smtClean="0">
                <a:latin typeface="Times New Roman" pitchFamily="18" charset="0"/>
                <a:cs typeface="Times New Roman" pitchFamily="18" charset="0"/>
              </a:rPr>
              <a:t> ой </a:t>
            </a:r>
            <a:r>
              <a:rPr lang="ru-RU" sz="3200" b="1" dirty="0" err="1" smtClean="0">
                <a:latin typeface="Times New Roman" pitchFamily="18" charset="0"/>
                <a:cs typeface="Times New Roman" pitchFamily="18" charset="0"/>
              </a:rPr>
              <a:t>ересектену</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күйімен сипатталатын</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білім</a:t>
            </a:r>
            <a:r>
              <a:rPr lang="ru-RU" sz="3200" b="1" dirty="0" smtClean="0">
                <a:latin typeface="Times New Roman" pitchFamily="18" charset="0"/>
                <a:cs typeface="Times New Roman" pitchFamily="18" charset="0"/>
              </a:rPr>
              <a:t> беру </a:t>
            </a:r>
            <a:r>
              <a:rPr lang="ru-RU" sz="3200" b="1" dirty="0" err="1" smtClean="0">
                <a:latin typeface="Times New Roman" pitchFamily="18" charset="0"/>
                <a:cs typeface="Times New Roman" pitchFamily="18" charset="0"/>
              </a:rPr>
              <a:t>үрдісіне қатысушылардың өзекті </a:t>
            </a:r>
            <a:r>
              <a:rPr lang="ru-RU" sz="3200" b="1" dirty="0" err="1" smtClean="0">
                <a:latin typeface="Times New Roman" pitchFamily="18" charset="0"/>
                <a:cs typeface="Times New Roman" pitchFamily="18" charset="0"/>
              </a:rPr>
              <a:t>мәселелері болып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табылады</a:t>
            </a:r>
            <a:r>
              <a:rPr lang="ru-RU" sz="3200" b="1" dirty="0" smtClean="0">
                <a:latin typeface="Times New Roman" pitchFamily="18" charset="0"/>
                <a:cs typeface="Times New Roman" pitchFamily="18" charset="0"/>
              </a:rPr>
              <a:t>.</a:t>
            </a:r>
            <a:endParaRPr lang="ru-RU" sz="32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8929718"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Андрагогикалық білімнің ғылыми мән-мағынасы келесі </a:t>
            </a:r>
            <a:r>
              <a:rPr kumimoji="0" lang="kk-KZ" sz="2800" b="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категорияларды</a:t>
            </a:r>
            <a:r>
              <a:rPr kumimoji="0" lang="kk-K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қарастырумен анықталады:</a:t>
            </a:r>
            <a:endParaRPr kumimoji="0" lang="ru-RU" sz="28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ересектену деп сипатталатын тіршілік әрекетінің кезеңіндегі оның біртұтастығы;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ересектену</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ересек адамның өзгешелігін оқыту субъектісі ретінде қарастырудың жастық және әлеуметтік шектерін айқындайтын қасиет;</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білім беру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адами қасиеттің бейнесінің мазмұндық және процессуалды жағынан жүйелендірілген оқыту мен тәрбиелеу негізінде мақсатты түрде дамуы мен қалыптасуының әлеуметтік-мәдени тетігі;</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ересектерге білім беру</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үздіксіз білім беру аясындағы, адамның кәсіби-жеке тұлғалық қалыптасуын сан алуан түрлерде жүзеге асыратын үрдіс;</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үздіксіз білім беру</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адамды тіршілік әрекетінің біртұтас кеңістігімен салыстыра қарастыратын білім беру;</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андрагог</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жұмысының мазмұны ересектерді оқыту өрісімен байланысты мамандардың жалпы атауы.</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14337"/>
            <a:ext cx="9144000" cy="7323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Андрагогика салыстырмалы түрде қарағанда әлі де жас ғылым саласы болып табылағандықтан, бұл бағыттағы ғылыми зерттеулер  Қазақстанда арнайы зерттеу нысанасына алынбаған деуге болады, тек кейбір ғылыми еңбектерде андрагогиканың кейбір астарлары ғана қарастырылады. Сондықтан осы тұста </a:t>
            </a: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андрагогикалық ізденістердің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қазіргі кездегі қарастыратын аумақтары мынандай мәселелерден тұруы мүмкін:</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жас, жыныс, әлеуметтік мәртебесі, кәсіби даярлық деңгейі, денсаулық жағдайын ескере отырып, адамдардың әр түрлі категориялары мен топтарының білім алу қажеттіліктерін зерттеу;</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негізгі және қосымша кәсіби білім алу, өзі бетінше білім алуға қол жеткізу, бос уақытта білім алу, ағартушылық іс-әрекет, рухани даму деңгейінде ересек адамның білім алу іс-әрекетінің бағыттарын, түрлері мен қызметтерін зерттеу және үлгісін жасау;</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ересектерге білім беру жүйесін мазмұндық-мақсаттылық, технологиялық, кадрлық жағынан қамтамасыз ету.</a:t>
            </a:r>
            <a:endParaRPr kumimoji="0" lang="kk-KZ"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7013" algn="just" defTabSz="914400" rtl="0" eaLnBrk="1" fontAlgn="base" latinLnBrk="0" hangingPunct="1">
              <a:lnSpc>
                <a:spcPct val="100000"/>
              </a:lnSpc>
              <a:spcBef>
                <a:spcPct val="0"/>
              </a:spcBef>
              <a:spcAft>
                <a:spcPct val="0"/>
              </a:spcAft>
              <a:buClrTx/>
              <a:buSzTx/>
              <a:buFontTx/>
              <a:buNone/>
              <a:tabLst>
                <a:tab pos="-342900" algn="l"/>
              </a:tabLst>
            </a:pPr>
            <a:r>
              <a:rPr kumimoji="0" lang="kk-K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Ал осы салада жемісті еңбек еткен ғалымдар </a:t>
            </a:r>
            <a:r>
              <a:rPr kumimoji="0" lang="kk-K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«ересектер педагогикасының» </a:t>
            </a:r>
            <a:r>
              <a:rPr kumimoji="0" lang="kk-KZ"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зерттеу тақырыптары мына төмендегі мәселелер болуы керек екендігін атап көрсетеді: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tab pos="-342900" algn="l"/>
              </a:tabLst>
            </a:pP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ересектерді</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оқытуды</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жеделдетудің</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дидактикалық</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ұстанымдары</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әдістері</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мен</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формалары</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tab pos="-342900" algn="l"/>
              </a:tabLst>
            </a:pP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ересек</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білім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алушының</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тұлғасын</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зерттеудің</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психологиялық-андрагогикалық</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әдістері</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tab pos="-342900" algn="l"/>
              </a:tabLst>
            </a:pP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ересектердің</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өз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білімін</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көтеруге</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және</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білім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алуға</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деген</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мотивтерін</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дамытудың</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әдістері</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tab pos="-342900" algn="l"/>
              </a:tabLst>
            </a:pP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ересектердің</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білім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алуындағы</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саяси</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кәсіби</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қоғамдық</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ұйымдардың</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рөлі</a:t>
            </a:r>
            <a:r>
              <a:rPr kumimoji="0" lang="uk-UA"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uk-UA"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Басқа</a:t>
            </a:r>
            <a:r>
              <a:rPr kumimoji="0" lang="uk-UA"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салалардағы</a:t>
            </a:r>
            <a:r>
              <a:rPr kumimoji="0" lang="uk-UA"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ізденістер</a:t>
            </a:r>
            <a:r>
              <a:rPr kumimoji="0" lang="uk-UA"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сияқты</a:t>
            </a:r>
            <a:r>
              <a:rPr kumimoji="0" lang="uk-UA"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а</a:t>
            </a:r>
            <a:r>
              <a:rPr kumimoji="0" lang="kk-K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ндрагогикалық зерттеулерде де теориялық және эмпирикалық әдістердің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мына түрлері қолданылады:</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ә</a:t>
            </a: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леуметтік</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(ересектердің білімінің жай-күйі туралы көбірек нақты мәлімет алу үшін қолданылатын әлеуметтік сұрақ-жауап, әлеуметтік өлшем);</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салыстырмалы сараптама</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(жас кезеңдерінің ерекшеліктерін, ересектерге білім берудің әр түрлі нобайларын салыстыру үшін);</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лонгитюд</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(әлеуметтік объектілердің эмпирикалық зерттеуі, бұл өмір бойы білім алу мәселесімен байланысты бір топтарды, адамдарды, әлеуметтік институттарды ұзақ уақыт зерттеу дегенді білдіреді);</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мониторинг</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-(бірдей құрылымдар мен көрсеткіштер бойынша жүзеге асатын дүркін-дүркін қайталанатын сандық өлшемдер негізінде білім беру құбылыстарының даму тенденцияларын сапалы бағалауға мүмкіндік беретін әдіс);</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биографиялық әдіс</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(өмір бойы білім алу мәселелерін сипаттайтын биографиялық материалдарды, естеліктерді зерттеу);</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контент-сараптама</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(құжаттар мен дерек көздерін сапалы-сандық сараптау);</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интерпретативті</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(адамдардың әр түрлі категорияларына білім беру мазмұны мен тәсілдерін анықтайтын мән-мағына мен құндылықтарды айқындауға мүмкіндік береді).</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Әлемдік және отандық ғылымда жасалған ғылыми-әдістемелік тәсілдемелер ересек адамның өзгешелігін ескере отырып олардың категориялары мен топтарының білім алу қажеттіліктерін қамтамасыз ете алатын әлеуметтік институттар іс-әрекетінің үлгісін жасауға мүмкіндік береді. Бұл қоғамдағы андрагогикалық іс-әрекеттің сан қилы бағыттары мен түрлерінің дамуына ұйытқы бола алады.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0" y="0"/>
            <a:ext cx="91440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kk-KZ" sz="4800" b="1" dirty="0" smtClean="0">
                <a:solidFill>
                  <a:srgbClr val="FF0000"/>
                </a:solidFill>
                <a:latin typeface="Times New Roman" pitchFamily="18" charset="0"/>
                <a:ea typeface="Times New Roman" pitchFamily="18" charset="0"/>
                <a:cs typeface="Times New Roman" pitchFamily="18" charset="0"/>
              </a:rPr>
              <a:t>СҰРАҚТАР:</a:t>
            </a:r>
            <a:endParaRPr lang="kk-KZ" sz="4800" b="1" dirty="0" smtClean="0">
              <a:solidFill>
                <a:srgbClr val="FF0000"/>
              </a:solidFill>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«Андрагогиканың» негізгі категорияларын атаңыз.</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«Андрагогикалық» зерттеу әдістері қандай?</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«Андрагогиканың» басқа ғылымдармен байланысын графикалық түрде бейнелеңіз.</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effectLst/>
                <a:latin typeface="Times New Roman" pitchFamily="18" charset="0"/>
                <a:ea typeface="Times New Roman" pitchFamily="18" charset="0"/>
                <a:cs typeface="Times New Roman" pitchFamily="18" charset="0"/>
              </a:rPr>
              <a:t>4. Андрагогикалық зерттеулердің үлгі тақырыптарын ұсыныңыз.</a:t>
            </a:r>
            <a:endParaRPr kumimoji="0" lang="ru-RU" sz="28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Андрагогикалық ұғымдардың глоссарийін жасаңыз.</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613</Words>
  <PresentationFormat>Экран (4:3)</PresentationFormat>
  <Paragraphs>35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23</cp:revision>
  <dcterms:created xsi:type="dcterms:W3CDTF">2020-09-22T07:33:16Z</dcterms:created>
  <dcterms:modified xsi:type="dcterms:W3CDTF">2020-09-22T09:54:07Z</dcterms:modified>
</cp:coreProperties>
</file>